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9601200" cx="7315200"/>
  <p:notesSz cx="6858000" cy="9144000"/>
  <p:embeddedFontLst>
    <p:embeddedFont>
      <p:font typeface="Halant"/>
      <p:regular r:id="rId22"/>
      <p:bold r:id="rId23"/>
    </p:embeddedFont>
    <p:embeddedFont>
      <p:font typeface="Inter"/>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Halant-regular.fntdata"/><Relationship Id="rId21" Type="http://schemas.openxmlformats.org/officeDocument/2006/relationships/slide" Target="slides/slide16.xml"/><Relationship Id="rId24" Type="http://schemas.openxmlformats.org/officeDocument/2006/relationships/font" Target="fonts/Inter-regular.fntdata"/><Relationship Id="rId23" Type="http://schemas.openxmlformats.org/officeDocument/2006/relationships/font" Target="fonts/Halan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Inter-italic.fntdata"/><Relationship Id="rId25" Type="http://schemas.openxmlformats.org/officeDocument/2006/relationships/font" Target="fonts/Inter-bold.fntdata"/><Relationship Id="rId27"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ce2d9f75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1ce2d9f7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5d3d37f550_0_10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5d3d37f550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d3d37f550_0_11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d3d37f550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35d3d37f550_0_12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5d3d37f550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d3d37f550_0_13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d3d37f550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5d3d37f550_0_14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5d3d37f550_0_1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35d3d37f550_0_1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35d3d37f550_0_1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5d3d37f550_0_16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5d3d37f550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5d3d37f550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5d3d37f55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d3d37f550_0_1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d3d37f55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d3d37f550_0_2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d3d37f550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5d3d37f550_0_3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35d3d37f550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5d3d37f550_0_4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5d3d37f550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5d3d37f550_0_6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5d3d37f550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5d3d37f550_0_88: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5d3d37f550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d3d37f550_0_9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d3d37f550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55" name="Google Shape;55;p1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56" name="Google Shape;56;p1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57" name="Google Shape;57;p1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a:t>
            </a:r>
            <a:endParaRPr sz="1800">
              <a:solidFill>
                <a:schemeClr val="dk1"/>
              </a:solidFill>
              <a:latin typeface="Halant"/>
              <a:ea typeface="Halant"/>
              <a:cs typeface="Halant"/>
              <a:sym typeface="Halant"/>
            </a:endParaRPr>
          </a:p>
        </p:txBody>
      </p:sp>
      <p:sp>
        <p:nvSpPr>
          <p:cNvPr id="58" name="Google Shape;58;p13"/>
          <p:cNvSpPr/>
          <p:nvPr/>
        </p:nvSpPr>
        <p:spPr>
          <a:xfrm>
            <a:off x="431550" y="724150"/>
            <a:ext cx="6452100" cy="19071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a:t>
            </a:r>
            <a:r>
              <a:rPr b="1" lang="en">
                <a:solidFill>
                  <a:srgbClr val="222222"/>
                </a:solidFill>
                <a:latin typeface="Inter"/>
                <a:ea typeface="Inter"/>
                <a:cs typeface="Inter"/>
                <a:sym typeface="Inter"/>
              </a:rPr>
              <a:t>The whole Continent of North-America appears to me destined by Divine Providence to be people by one </a:t>
            </a:r>
            <a:r>
              <a:rPr b="1" i="1" lang="en">
                <a:solidFill>
                  <a:srgbClr val="222222"/>
                </a:solidFill>
                <a:latin typeface="Inter"/>
                <a:ea typeface="Inter"/>
                <a:cs typeface="Inter"/>
                <a:sym typeface="Inter"/>
              </a:rPr>
              <a:t>Nation</a:t>
            </a:r>
            <a:r>
              <a:rPr b="1" lang="en">
                <a:solidFill>
                  <a:srgbClr val="222222"/>
                </a:solidFill>
                <a:latin typeface="Inter"/>
                <a:ea typeface="Inter"/>
                <a:cs typeface="Inter"/>
                <a:sym typeface="Inter"/>
              </a:rPr>
              <a:t>—speaking one language—professing one general System of religious and political principles and accustomed to one general tenor of social usages and customs…”</a:t>
            </a:r>
            <a:endParaRPr b="1">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59" name="Google Shape;59;p13"/>
          <p:cNvSpPr txBox="1"/>
          <p:nvPr/>
        </p:nvSpPr>
        <p:spPr>
          <a:xfrm>
            <a:off x="2568425" y="3104225"/>
            <a:ext cx="41127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Source: John Quincy Adams, future President, “Letter to John Adams,” August 31, 1811.</a:t>
            </a:r>
            <a:endParaRPr sz="1200">
              <a:solidFill>
                <a:srgbClr val="000000"/>
              </a:solidFill>
              <a:latin typeface="Inter"/>
              <a:ea typeface="Inter"/>
              <a:cs typeface="Inter"/>
              <a:sym typeface="Inter"/>
            </a:endParaRPr>
          </a:p>
        </p:txBody>
      </p:sp>
      <p:sp>
        <p:nvSpPr>
          <p:cNvPr id="60" name="Google Shape;60;p13"/>
          <p:cNvSpPr txBox="1"/>
          <p:nvPr/>
        </p:nvSpPr>
        <p:spPr>
          <a:xfrm>
            <a:off x="441450" y="3994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2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56" name="Google Shape;156;p2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57" name="Google Shape;157;p2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58" name="Google Shape;158;p22"/>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 (Exemplar)</a:t>
            </a:r>
            <a:endParaRPr sz="1800">
              <a:solidFill>
                <a:schemeClr val="dk1"/>
              </a:solidFill>
              <a:latin typeface="Halant"/>
              <a:ea typeface="Halant"/>
              <a:cs typeface="Halant"/>
              <a:sym typeface="Halant"/>
            </a:endParaRPr>
          </a:p>
        </p:txBody>
      </p:sp>
      <p:sp>
        <p:nvSpPr>
          <p:cNvPr id="159" name="Google Shape;159;p22"/>
          <p:cNvSpPr/>
          <p:nvPr/>
        </p:nvSpPr>
        <p:spPr>
          <a:xfrm>
            <a:off x="431550" y="724150"/>
            <a:ext cx="6452100" cy="22596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"Away, away with all these cobweb tissues of rights of discovery, exploration, settlement, contiguity, etc. The American claim is by the right of our manifest destiny to overspread and to possess the whole of the continent which Providence has given us for the development of the great experiment of liberty and federative self-government entrusted to us. It is a right such as that of the tree to the space of air and earth suitable for the full expansion of its principle and destiny of growth. ...It is in our future far more than in the past history of Spanish exploration or French colonial rights, that our True Title is to be found."</a:t>
            </a:r>
            <a:endParaRPr b="1">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60" name="Google Shape;160;p22"/>
          <p:cNvSpPr txBox="1"/>
          <p:nvPr/>
        </p:nvSpPr>
        <p:spPr>
          <a:xfrm>
            <a:off x="2558300" y="3605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Source: </a:t>
            </a:r>
            <a:r>
              <a:rPr lang="en" sz="1200">
                <a:solidFill>
                  <a:srgbClr val="000000"/>
                </a:solidFill>
                <a:latin typeface="Inter"/>
                <a:ea typeface="Inter"/>
                <a:cs typeface="Inter"/>
                <a:sym typeface="Inter"/>
              </a:rPr>
              <a:t>John L. O’ Sullivan, editor </a:t>
            </a:r>
            <a:r>
              <a:rPr i="1" lang="en" sz="1200">
                <a:solidFill>
                  <a:srgbClr val="000000"/>
                </a:solidFill>
                <a:highlight>
                  <a:srgbClr val="FFFFFF"/>
                </a:highlight>
                <a:latin typeface="Inter"/>
                <a:ea typeface="Inter"/>
                <a:cs typeface="Inter"/>
                <a:sym typeface="Inter"/>
              </a:rPr>
              <a:t>United States Magazine and Democratic Review, 1845</a:t>
            </a:r>
            <a:endParaRPr sz="1200">
              <a:solidFill>
                <a:srgbClr val="000000"/>
              </a:solidFill>
              <a:latin typeface="Inter"/>
              <a:ea typeface="Inter"/>
              <a:cs typeface="Inter"/>
              <a:sym typeface="Inter"/>
            </a:endParaRPr>
          </a:p>
        </p:txBody>
      </p:sp>
      <p:sp>
        <p:nvSpPr>
          <p:cNvPr id="161" name="Google Shape;161;p22"/>
          <p:cNvSpPr txBox="1"/>
          <p:nvPr/>
        </p:nvSpPr>
        <p:spPr>
          <a:xfrm>
            <a:off x="441450" y="4452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says it’s America’s "destiny" to take over the continent and spread freedom, not based on old claims. That shows a belief in their right to rule.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Many Americans thought they deserved the land more than others because of their government and beliefs.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America must grow, others must move.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62" name="Google Shape;162;p22"/>
          <p:cNvSpPr/>
          <p:nvPr/>
        </p:nvSpPr>
        <p:spPr>
          <a:xfrm>
            <a:off x="3073650" y="497815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3" name="Google Shape;163;p22"/>
          <p:cNvSpPr/>
          <p:nvPr/>
        </p:nvSpPr>
        <p:spPr>
          <a:xfrm>
            <a:off x="4391350" y="497815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pic>
        <p:nvPicPr>
          <p:cNvPr id="168" name="Google Shape;168;p23"/>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69" name="Google Shape;169;p23"/>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70" name="Google Shape;170;p23"/>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71" name="Google Shape;171;p23"/>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 (Exemplar)</a:t>
            </a:r>
            <a:endParaRPr sz="1800">
              <a:solidFill>
                <a:schemeClr val="dk1"/>
              </a:solidFill>
              <a:latin typeface="Halant"/>
              <a:ea typeface="Halant"/>
              <a:cs typeface="Halant"/>
              <a:sym typeface="Halant"/>
            </a:endParaRPr>
          </a:p>
        </p:txBody>
      </p:sp>
      <p:sp>
        <p:nvSpPr>
          <p:cNvPr id="172" name="Google Shape;172;p23"/>
          <p:cNvSpPr/>
          <p:nvPr/>
        </p:nvSpPr>
        <p:spPr>
          <a:xfrm>
            <a:off x="431550" y="724150"/>
            <a:ext cx="6452100" cy="16437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‘God knows best…It is, without doubt, this spirit of restlessness, and unsatisfied longing, or ambition- if you please- which is implanted in our nature by an all-wise Creator that has peopled the whole earth.’</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73" name="Google Shape;173;p23"/>
          <p:cNvSpPr txBox="1"/>
          <p:nvPr/>
        </p:nvSpPr>
        <p:spPr>
          <a:xfrm>
            <a:off x="2558300" y="2843350"/>
            <a:ext cx="4204500" cy="8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Sarah Herndon, Oregon Trail traveler, 1865, in Katie Hickman, </a:t>
            </a:r>
            <a:r>
              <a:rPr i="1" lang="en" sz="1200">
                <a:solidFill>
                  <a:schemeClr val="dk1"/>
                </a:solidFill>
                <a:latin typeface="Inter"/>
                <a:ea typeface="Inter"/>
                <a:cs typeface="Inter"/>
                <a:sym typeface="Inter"/>
              </a:rPr>
              <a:t>Brave Hearted: The Women of the American West, 1836-1880</a:t>
            </a:r>
            <a:r>
              <a:rPr lang="en" sz="1200">
                <a:solidFill>
                  <a:schemeClr val="dk1"/>
                </a:solidFill>
                <a:latin typeface="Inter"/>
                <a:ea typeface="Inter"/>
                <a:cs typeface="Inter"/>
                <a:sym typeface="Inter"/>
              </a:rPr>
              <a:t>, 2022.</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74" name="Google Shape;174;p23"/>
          <p:cNvSpPr txBox="1"/>
          <p:nvPr/>
        </p:nvSpPr>
        <p:spPr>
          <a:xfrm>
            <a:off x="441450" y="3766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She talks about a strong feeling that people were meant to move and explore, even if they didn’t know why.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Some Americans felt called to move west, like it was part of who they were.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Restless hearts pushed people out west</a:t>
            </a:r>
            <a:endParaRPr b="1" sz="1200">
              <a:solidFill>
                <a:srgbClr val="E95C3D"/>
              </a:solidFill>
              <a:latin typeface="Inter"/>
              <a:ea typeface="Inter"/>
              <a:cs typeface="Inter"/>
              <a:sym typeface="Inter"/>
            </a:endParaRPr>
          </a:p>
        </p:txBody>
      </p:sp>
      <p:sp>
        <p:nvSpPr>
          <p:cNvPr id="175" name="Google Shape;175;p23"/>
          <p:cNvSpPr/>
          <p:nvPr/>
        </p:nvSpPr>
        <p:spPr>
          <a:xfrm>
            <a:off x="4411225" y="429925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9" name="Shape 179"/>
        <p:cNvGrpSpPr/>
        <p:nvPr/>
      </p:nvGrpSpPr>
      <p:grpSpPr>
        <a:xfrm>
          <a:off x="0" y="0"/>
          <a:ext cx="0" cy="0"/>
          <a:chOff x="0" y="0"/>
          <a:chExt cx="0" cy="0"/>
        </a:xfrm>
      </p:grpSpPr>
      <p:pic>
        <p:nvPicPr>
          <p:cNvPr id="180" name="Google Shape;180;p2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81" name="Google Shape;181;p2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82" name="Google Shape;182;p2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83" name="Google Shape;183;p2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 (Exemplar)</a:t>
            </a:r>
            <a:endParaRPr sz="1800">
              <a:solidFill>
                <a:schemeClr val="dk1"/>
              </a:solidFill>
              <a:latin typeface="Halant"/>
              <a:ea typeface="Halant"/>
              <a:cs typeface="Halant"/>
              <a:sym typeface="Halant"/>
            </a:endParaRPr>
          </a:p>
        </p:txBody>
      </p:sp>
      <p:sp>
        <p:nvSpPr>
          <p:cNvPr id="184" name="Google Shape;184;p24"/>
          <p:cNvSpPr/>
          <p:nvPr/>
        </p:nvSpPr>
        <p:spPr>
          <a:xfrm>
            <a:off x="431550" y="724150"/>
            <a:ext cx="6452100" cy="19578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 think by 1851 our tribes are still in a state of shock and recovery.  The loss of buffalo, the encroachment by that time- westward expansion was occurring.  Forts were being established.  The fur trade was thriving.  Life was changing for them; no longer were they able to go to their hunting grounds and bring home enough buffalo.”</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85" name="Google Shape;185;p24"/>
          <p:cNvSpPr txBox="1"/>
          <p:nvPr/>
        </p:nvSpPr>
        <p:spPr>
          <a:xfrm>
            <a:off x="2558300" y="33767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Marilyn Hudson, elder and tribal historian of the Mandan, Hidatsa, and Arikara tribes, National Museum of the American Indian, “Smithsonian Institution Interview,” 2016.</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86" name="Google Shape;186;p24"/>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She talks about the fur trade, buffalo loss, and forts being built—those things changed Native life.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Expansion hurt Native people and took away the land and animals they needed.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Expansion </a:t>
            </a:r>
            <a:r>
              <a:rPr b="1" lang="en" sz="1200">
                <a:solidFill>
                  <a:srgbClr val="E95C3D"/>
                </a:solidFill>
                <a:latin typeface="Inter"/>
                <a:ea typeface="Inter"/>
                <a:cs typeface="Inter"/>
                <a:sym typeface="Inter"/>
              </a:rPr>
              <a:t>brought change, not always good</a:t>
            </a:r>
            <a:endParaRPr b="1" sz="1200">
              <a:solidFill>
                <a:srgbClr val="E95C3D"/>
              </a:solidFill>
              <a:latin typeface="Inter"/>
              <a:ea typeface="Inter"/>
              <a:cs typeface="Inter"/>
              <a:sym typeface="Inter"/>
            </a:endParaRPr>
          </a:p>
        </p:txBody>
      </p:sp>
      <p:sp>
        <p:nvSpPr>
          <p:cNvPr id="187" name="Google Shape;187;p24"/>
          <p:cNvSpPr/>
          <p:nvPr/>
        </p:nvSpPr>
        <p:spPr>
          <a:xfrm>
            <a:off x="1756375" y="51403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8" name="Google Shape;188;p24"/>
          <p:cNvSpPr/>
          <p:nvPr/>
        </p:nvSpPr>
        <p:spPr>
          <a:xfrm>
            <a:off x="3063925" y="51403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pic>
        <p:nvPicPr>
          <p:cNvPr id="193" name="Google Shape;193;p2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94" name="Google Shape;194;p2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95" name="Google Shape;195;p2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96" name="Google Shape;196;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 (Exemplar)</a:t>
            </a:r>
            <a:endParaRPr sz="1800">
              <a:solidFill>
                <a:schemeClr val="dk1"/>
              </a:solidFill>
              <a:latin typeface="Halant"/>
              <a:ea typeface="Halant"/>
              <a:cs typeface="Halant"/>
              <a:sym typeface="Halant"/>
            </a:endParaRPr>
          </a:p>
        </p:txBody>
      </p:sp>
      <p:sp>
        <p:nvSpPr>
          <p:cNvPr id="197" name="Google Shape;197;p25"/>
          <p:cNvSpPr/>
          <p:nvPr/>
        </p:nvSpPr>
        <p:spPr>
          <a:xfrm>
            <a:off x="431550" y="724150"/>
            <a:ext cx="6452100" cy="22596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The whole enterprise of this nation, which is not an upward, but a westward one, toward Oregon, California, etc., is totally devoid of interest to me, whether performed on foot, or by a Pacific railroad.... It is perfectly heathenish,-a filibustering toward heaven by the great western route. No; they may go their way to their manifest destiny, which I trust is not mine.... I would rather be a captive knight, and let them all pass by, than be free only to go whither they are bound. What aims more lofty have they than the prairie dogs?</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98" name="Google Shape;198;p25"/>
          <p:cNvSpPr txBox="1"/>
          <p:nvPr/>
        </p:nvSpPr>
        <p:spPr>
          <a:xfrm>
            <a:off x="2558300" y="3605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Henry David Thoreau, American essayist, poet, philosopher, and naturalist, “Letter to Harrison Blake,” February 17, 1853.</a:t>
            </a:r>
            <a:endParaRPr sz="1200">
              <a:latin typeface="Inter"/>
              <a:ea typeface="Inter"/>
              <a:cs typeface="Inter"/>
              <a:sym typeface="Inter"/>
            </a:endParaRPr>
          </a:p>
        </p:txBody>
      </p:sp>
      <p:sp>
        <p:nvSpPr>
          <p:cNvPr id="199" name="Google Shape;199;p25"/>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makes fun of Manifest Destiny and says it’s not something he believes in.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Not everyone thought expansion was good—some people thought it was greedy or silly.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Not everyone believed in going west</a:t>
            </a:r>
            <a:endParaRPr b="1" sz="1200">
              <a:solidFill>
                <a:srgbClr val="E95C3D"/>
              </a:solidFill>
              <a:latin typeface="Inter"/>
              <a:ea typeface="Inter"/>
              <a:cs typeface="Inter"/>
              <a:sym typeface="Inter"/>
            </a:endParaRPr>
          </a:p>
        </p:txBody>
      </p:sp>
      <p:sp>
        <p:nvSpPr>
          <p:cNvPr id="200" name="Google Shape;200;p25"/>
          <p:cNvSpPr/>
          <p:nvPr/>
        </p:nvSpPr>
        <p:spPr>
          <a:xfrm>
            <a:off x="3083775" y="51200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1" name="Google Shape;201;p25"/>
          <p:cNvSpPr/>
          <p:nvPr/>
        </p:nvSpPr>
        <p:spPr>
          <a:xfrm>
            <a:off x="4371100" y="51200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pic>
        <p:nvPicPr>
          <p:cNvPr id="206" name="Google Shape;206;p2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7" name="Google Shape;207;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08" name="Google Shape;208;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09" name="Google Shape;209;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 (Exemplar)</a:t>
            </a:r>
            <a:endParaRPr sz="1800">
              <a:solidFill>
                <a:schemeClr val="dk1"/>
              </a:solidFill>
              <a:latin typeface="Halant"/>
              <a:ea typeface="Halant"/>
              <a:cs typeface="Halant"/>
              <a:sym typeface="Halant"/>
            </a:endParaRPr>
          </a:p>
        </p:txBody>
      </p:sp>
      <p:sp>
        <p:nvSpPr>
          <p:cNvPr id="210" name="Google Shape;210;p26"/>
          <p:cNvSpPr/>
          <p:nvPr/>
        </p:nvSpPr>
        <p:spPr>
          <a:xfrm>
            <a:off x="431550" y="724150"/>
            <a:ext cx="6452100" cy="13701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It is America's right to stretch from sea to shining sea. Not only do we have a responsibility to our citizens to gain valuable natural resources we also have a responsibility to civilize this beautiful land.</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211" name="Google Shape;211;p26"/>
          <p:cNvSpPr txBox="1"/>
          <p:nvPr/>
        </p:nvSpPr>
        <p:spPr>
          <a:xfrm>
            <a:off x="2558300" y="2462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Author unknown, speculated to be Thomas Jefferson (1743-1826).</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212" name="Google Shape;212;p26"/>
          <p:cNvSpPr txBox="1"/>
          <p:nvPr/>
        </p:nvSpPr>
        <p:spPr>
          <a:xfrm>
            <a:off x="441450" y="3309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quote says the U.S. needs land and natural resources and should "civilize" the land.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Some Americans believed they were helping by taking over, but they also wanted the land for themselves.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Across the continent, the U.S. right</a:t>
            </a:r>
            <a:endParaRPr b="1" sz="1200">
              <a:solidFill>
                <a:srgbClr val="E95C3D"/>
              </a:solidFill>
              <a:latin typeface="Inter"/>
              <a:ea typeface="Inter"/>
              <a:cs typeface="Inter"/>
              <a:sym typeface="Inter"/>
            </a:endParaRPr>
          </a:p>
        </p:txBody>
      </p:sp>
      <p:sp>
        <p:nvSpPr>
          <p:cNvPr id="213" name="Google Shape;213;p26"/>
          <p:cNvSpPr/>
          <p:nvPr/>
        </p:nvSpPr>
        <p:spPr>
          <a:xfrm>
            <a:off x="1756350" y="38331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4" name="Google Shape;214;p26"/>
          <p:cNvSpPr/>
          <p:nvPr/>
        </p:nvSpPr>
        <p:spPr>
          <a:xfrm>
            <a:off x="4431875" y="383310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8" name="Shape 218"/>
        <p:cNvGrpSpPr/>
        <p:nvPr/>
      </p:nvGrpSpPr>
      <p:grpSpPr>
        <a:xfrm>
          <a:off x="0" y="0"/>
          <a:ext cx="0" cy="0"/>
          <a:chOff x="0" y="0"/>
          <a:chExt cx="0" cy="0"/>
        </a:xfrm>
      </p:grpSpPr>
      <p:pic>
        <p:nvPicPr>
          <p:cNvPr id="219" name="Google Shape;219;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20" name="Google Shape;220;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21" name="Google Shape;221;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22" name="Google Shape;222;p2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 (Exemplar)</a:t>
            </a:r>
            <a:endParaRPr sz="1800">
              <a:solidFill>
                <a:schemeClr val="dk1"/>
              </a:solidFill>
              <a:latin typeface="Halant"/>
              <a:ea typeface="Halant"/>
              <a:cs typeface="Halant"/>
              <a:sym typeface="Halant"/>
            </a:endParaRPr>
          </a:p>
        </p:txBody>
      </p:sp>
      <p:sp>
        <p:nvSpPr>
          <p:cNvPr id="223" name="Google Shape;223;p27"/>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poem talks about brave pioneers cutting trees, digging mines, and moving forward together.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Many Americans thought moving west was exciting, brave, and made the country stronger.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Pioneers work hard to shape future</a:t>
            </a:r>
            <a:endParaRPr b="1" sz="1200">
              <a:solidFill>
                <a:srgbClr val="E95C3D"/>
              </a:solidFill>
              <a:latin typeface="Inter"/>
              <a:ea typeface="Inter"/>
              <a:cs typeface="Inter"/>
              <a:sym typeface="Inter"/>
            </a:endParaRPr>
          </a:p>
        </p:txBody>
      </p:sp>
      <p:sp>
        <p:nvSpPr>
          <p:cNvPr id="224" name="Google Shape;224;p27"/>
          <p:cNvSpPr/>
          <p:nvPr/>
        </p:nvSpPr>
        <p:spPr>
          <a:xfrm>
            <a:off x="359100" y="724150"/>
            <a:ext cx="5329500" cy="4721700"/>
          </a:xfrm>
          <a:prstGeom prst="wedgeRectCallout">
            <a:avLst>
              <a:gd fmla="val 62667" name="adj1"/>
              <a:gd fmla="val -7137" name="adj2"/>
            </a:avLst>
          </a:prstGeom>
          <a:solidFill>
            <a:schemeClr val="accent5"/>
          </a:solid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Come my tan-faced children,</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Follow well in order, get your weapons ready,</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Have you your pistols? have you your sharp-edged axes?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190500" marR="0" rtl="0" algn="l">
              <a:lnSpc>
                <a:spcPct val="100000"/>
              </a:lnSpc>
              <a:spcBef>
                <a:spcPts val="0"/>
              </a:spcBef>
              <a:spcAft>
                <a:spcPts val="0"/>
              </a:spcAft>
              <a:buNone/>
            </a:pP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For we cannot tarry here,</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must march my darlings, we must bear the brunt of danger,</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youthful sinewy races, all the rest on us depend,</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detachments steady throwing,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Down the edges, through the passes, up the mountains steep,</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Conquering, holding, daring, venturing as we go the unknown ways,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primeval forests felling,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rivers stemming, vexing we and piercing deep the mines within,</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surface broad surveying, we the virgin soil upheaving,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resistless restless race!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belov'd race in all! O my breast aches with tender love for all!</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I mourn and yet exult, I am rapt with love for all,</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p:txBody>
      </p:sp>
      <p:sp>
        <p:nvSpPr>
          <p:cNvPr id="225" name="Google Shape;225;p27"/>
          <p:cNvSpPr txBox="1"/>
          <p:nvPr/>
        </p:nvSpPr>
        <p:spPr>
          <a:xfrm>
            <a:off x="5688600" y="2881775"/>
            <a:ext cx="12513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Walt Whitman, American poet, essayist, and journalist, “Pioneers! O Pioneers!” 1865.</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226" name="Google Shape;226;p27"/>
          <p:cNvSpPr/>
          <p:nvPr/>
        </p:nvSpPr>
        <p:spPr>
          <a:xfrm>
            <a:off x="1756375" y="606237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7" name="Google Shape;227;p27"/>
          <p:cNvSpPr/>
          <p:nvPr/>
        </p:nvSpPr>
        <p:spPr>
          <a:xfrm>
            <a:off x="3104450" y="606237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28" name="Google Shape;228;p27"/>
          <p:cNvSpPr/>
          <p:nvPr/>
        </p:nvSpPr>
        <p:spPr>
          <a:xfrm>
            <a:off x="4391750" y="606237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pic>
        <p:nvPicPr>
          <p:cNvPr id="233" name="Google Shape;233;p2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34" name="Google Shape;234;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35" name="Google Shape;235;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36" name="Google Shape;236;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8 (Exemplar)</a:t>
            </a:r>
            <a:endParaRPr sz="1800">
              <a:solidFill>
                <a:schemeClr val="dk1"/>
              </a:solidFill>
              <a:latin typeface="Halant"/>
              <a:ea typeface="Halant"/>
              <a:cs typeface="Halant"/>
              <a:sym typeface="Halant"/>
            </a:endParaRPr>
          </a:p>
        </p:txBody>
      </p:sp>
      <p:sp>
        <p:nvSpPr>
          <p:cNvPr id="237" name="Google Shape;237;p28"/>
          <p:cNvSpPr/>
          <p:nvPr/>
        </p:nvSpPr>
        <p:spPr>
          <a:xfrm>
            <a:off x="431550" y="724150"/>
            <a:ext cx="6452100" cy="3619500"/>
          </a:xfrm>
          <a:prstGeom prst="wedgeRectCallout">
            <a:avLst>
              <a:gd fmla="val -12976" name="adj1"/>
              <a:gd fmla="val 62039"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He [the Young American] owns a large part of the world, by right of possessing it; and all the rest by right of wanting it, and intending to have it…Young America had “a pleasing hope — a fond desire — a longing after” territory. He has a great passion — a perfect rage — for the “new”; particularly new men for office, and the new earth mentioned in the revelations, in which, being no more sea, there must be about three times as much land as in the present. He is a great friend of humanity; and his desire for land is not selfish, but merely an impulse to extend the area of freedom. He is very anxious to fight for the liberation of enslaved nations and colonies, provided, always, they have land, and have not any liking for his interference. As to those who have no land, and would be glad of help from any quarter, he considers they can afford to wait a few hundred years longer. In knowledge he is particularly rich. He knows all that can possibly be known; inclines to believe in spiritual trappings, and is the unquestioned inventor of “Manifest Destiny.”</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238" name="Google Shape;238;p28"/>
          <p:cNvSpPr txBox="1"/>
          <p:nvPr/>
        </p:nvSpPr>
        <p:spPr>
          <a:xfrm>
            <a:off x="2811550" y="4742288"/>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future President, “Second Lecture on Discoveries and Inventions,” February 11, 1859.</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239" name="Google Shape;239;p28"/>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Lincoln jokes that Americans want land and say it’s about freedom, but really, they just want more stuff.</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Americans said they were helping others, but really they just wanted more land and power.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Expansion hides greed behind big words</a:t>
            </a:r>
            <a:endParaRPr b="1" sz="1200">
              <a:solidFill>
                <a:srgbClr val="E95C3D"/>
              </a:solidFill>
              <a:latin typeface="Inter"/>
              <a:ea typeface="Inter"/>
              <a:cs typeface="Inter"/>
              <a:sym typeface="Inter"/>
            </a:endParaRPr>
          </a:p>
        </p:txBody>
      </p:sp>
      <p:sp>
        <p:nvSpPr>
          <p:cNvPr id="240" name="Google Shape;240;p28"/>
          <p:cNvSpPr/>
          <p:nvPr/>
        </p:nvSpPr>
        <p:spPr>
          <a:xfrm>
            <a:off x="1756350" y="604212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1" name="Google Shape;241;p28"/>
          <p:cNvSpPr/>
          <p:nvPr/>
        </p:nvSpPr>
        <p:spPr>
          <a:xfrm>
            <a:off x="3063925" y="604212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42" name="Google Shape;242;p28"/>
          <p:cNvSpPr/>
          <p:nvPr/>
        </p:nvSpPr>
        <p:spPr>
          <a:xfrm>
            <a:off x="4371500" y="6042125"/>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66" name="Google Shape;66;p14"/>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67" name="Google Shape;67;p14"/>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68" name="Google Shape;68;p14"/>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2</a:t>
            </a:r>
            <a:endParaRPr sz="1800">
              <a:solidFill>
                <a:schemeClr val="dk1"/>
              </a:solidFill>
              <a:latin typeface="Halant"/>
              <a:ea typeface="Halant"/>
              <a:cs typeface="Halant"/>
              <a:sym typeface="Halant"/>
            </a:endParaRPr>
          </a:p>
        </p:txBody>
      </p:sp>
      <p:sp>
        <p:nvSpPr>
          <p:cNvPr id="69" name="Google Shape;69;p14"/>
          <p:cNvSpPr/>
          <p:nvPr/>
        </p:nvSpPr>
        <p:spPr>
          <a:xfrm>
            <a:off x="431550" y="724150"/>
            <a:ext cx="6452100" cy="22596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"Away, away with all these cobweb tissues of rights of discovery, exploration, settlement, contiguity, etc. The American claim is by the right of our manifest destiny to overspread and to possess the whole of the continent which Providence has given us for the development of the great experiment of liberty and federative self-government entrusted to us. It is a right such as that of the tree to the space of air and earth suitable for the full expansion of its principle and destiny of growth. ...It is in our future far more than in the past history of Spanish exploration or French colonial rights, that our True Title is to be found."</a:t>
            </a:r>
            <a:endParaRPr b="1">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70" name="Google Shape;70;p14"/>
          <p:cNvSpPr txBox="1"/>
          <p:nvPr/>
        </p:nvSpPr>
        <p:spPr>
          <a:xfrm>
            <a:off x="2558300" y="3605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en" sz="1200">
                <a:latin typeface="Inter"/>
                <a:ea typeface="Inter"/>
                <a:cs typeface="Inter"/>
                <a:sym typeface="Inter"/>
              </a:rPr>
              <a:t>Source: </a:t>
            </a:r>
            <a:r>
              <a:rPr lang="en" sz="1200">
                <a:solidFill>
                  <a:srgbClr val="000000"/>
                </a:solidFill>
                <a:latin typeface="Inter"/>
                <a:ea typeface="Inter"/>
                <a:cs typeface="Inter"/>
                <a:sym typeface="Inter"/>
              </a:rPr>
              <a:t>John L. O’ Sullivan, editor </a:t>
            </a:r>
            <a:r>
              <a:rPr i="1" lang="en" sz="1200">
                <a:solidFill>
                  <a:srgbClr val="000000"/>
                </a:solidFill>
                <a:highlight>
                  <a:srgbClr val="FFFFFF"/>
                </a:highlight>
                <a:latin typeface="Inter"/>
                <a:ea typeface="Inter"/>
                <a:cs typeface="Inter"/>
                <a:sym typeface="Inter"/>
              </a:rPr>
              <a:t>United States Magazine and Democratic Review, 1845</a:t>
            </a:r>
            <a:endParaRPr sz="1200">
              <a:solidFill>
                <a:srgbClr val="000000"/>
              </a:solidFill>
              <a:latin typeface="Inter"/>
              <a:ea typeface="Inter"/>
              <a:cs typeface="Inter"/>
              <a:sym typeface="Inter"/>
            </a:endParaRPr>
          </a:p>
        </p:txBody>
      </p:sp>
      <p:sp>
        <p:nvSpPr>
          <p:cNvPr id="71" name="Google Shape;71;p14"/>
          <p:cNvSpPr txBox="1"/>
          <p:nvPr/>
        </p:nvSpPr>
        <p:spPr>
          <a:xfrm>
            <a:off x="441450" y="4452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77" name="Google Shape;77;p15"/>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78" name="Google Shape;78;p15"/>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79" name="Google Shape;79;p1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3</a:t>
            </a:r>
            <a:endParaRPr sz="1800">
              <a:solidFill>
                <a:schemeClr val="dk1"/>
              </a:solidFill>
              <a:latin typeface="Halant"/>
              <a:ea typeface="Halant"/>
              <a:cs typeface="Halant"/>
              <a:sym typeface="Halant"/>
            </a:endParaRPr>
          </a:p>
        </p:txBody>
      </p:sp>
      <p:sp>
        <p:nvSpPr>
          <p:cNvPr id="80" name="Google Shape;80;p15"/>
          <p:cNvSpPr/>
          <p:nvPr/>
        </p:nvSpPr>
        <p:spPr>
          <a:xfrm>
            <a:off x="431550" y="724150"/>
            <a:ext cx="6452100" cy="16437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‘God knows best…It is, without doubt, this spirit of restlessness, and unsatisfied longing, or ambition- if you please- which is implanted in our nature by an all-wise Creator that has peopled the whole earth.’</a:t>
            </a:r>
            <a:endParaRPr b="1" sz="16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81" name="Google Shape;81;p15"/>
          <p:cNvSpPr txBox="1"/>
          <p:nvPr/>
        </p:nvSpPr>
        <p:spPr>
          <a:xfrm>
            <a:off x="2558300" y="2843350"/>
            <a:ext cx="4204500" cy="81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Sarah Herndon, Oregon Trail traveler, 1865, in Katie Hickman, </a:t>
            </a:r>
            <a:r>
              <a:rPr i="1" lang="en" sz="1200">
                <a:solidFill>
                  <a:schemeClr val="dk1"/>
                </a:solidFill>
                <a:latin typeface="Inter"/>
                <a:ea typeface="Inter"/>
                <a:cs typeface="Inter"/>
                <a:sym typeface="Inter"/>
              </a:rPr>
              <a:t>Brave Hearted: The Women of the American West, 1836-1880</a:t>
            </a:r>
            <a:r>
              <a:rPr lang="en" sz="1200">
                <a:solidFill>
                  <a:schemeClr val="dk1"/>
                </a:solidFill>
                <a:latin typeface="Inter"/>
                <a:ea typeface="Inter"/>
                <a:cs typeface="Inter"/>
                <a:sym typeface="Inter"/>
              </a:rPr>
              <a:t>, 2022.</a:t>
            </a:r>
            <a:endParaRPr sz="1200">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82" name="Google Shape;82;p15"/>
          <p:cNvSpPr txBox="1"/>
          <p:nvPr/>
        </p:nvSpPr>
        <p:spPr>
          <a:xfrm>
            <a:off x="441450" y="37663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6" name="Shape 86"/>
        <p:cNvGrpSpPr/>
        <p:nvPr/>
      </p:nvGrpSpPr>
      <p:grpSpPr>
        <a:xfrm>
          <a:off x="0" y="0"/>
          <a:ext cx="0" cy="0"/>
          <a:chOff x="0" y="0"/>
          <a:chExt cx="0" cy="0"/>
        </a:xfrm>
      </p:grpSpPr>
      <p:pic>
        <p:nvPicPr>
          <p:cNvPr id="87" name="Google Shape;87;p16"/>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88" name="Google Shape;88;p1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89" name="Google Shape;89;p1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90" name="Google Shape;90;p1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4</a:t>
            </a:r>
            <a:endParaRPr sz="1800">
              <a:solidFill>
                <a:schemeClr val="dk1"/>
              </a:solidFill>
              <a:latin typeface="Halant"/>
              <a:ea typeface="Halant"/>
              <a:cs typeface="Halant"/>
              <a:sym typeface="Halant"/>
            </a:endParaRPr>
          </a:p>
        </p:txBody>
      </p:sp>
      <p:sp>
        <p:nvSpPr>
          <p:cNvPr id="91" name="Google Shape;91;p16"/>
          <p:cNvSpPr/>
          <p:nvPr/>
        </p:nvSpPr>
        <p:spPr>
          <a:xfrm>
            <a:off x="431550" y="724150"/>
            <a:ext cx="6452100" cy="19578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 think by 1851 our tribes are still in a state of shock and recovery.  The loss of buffalo, the encroachment by that time- westward expansion was occurring.  Forts were being established.  The fur trade was thriving.  Life was changing for them; no longer were they able to go to their hunting grounds and bring home enough buffalo.”</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92" name="Google Shape;92;p16"/>
          <p:cNvSpPr txBox="1"/>
          <p:nvPr/>
        </p:nvSpPr>
        <p:spPr>
          <a:xfrm>
            <a:off x="2558300" y="33767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Marilyn Hudson, elder and tribal historian of the Mandan, Hidatsa, and Arikara tribes, National Museum of the American Indian, “Smithsonian Institution Interview,” 2016.</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93" name="Google Shape;93;p16"/>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7" name="Shape 97"/>
        <p:cNvGrpSpPr/>
        <p:nvPr/>
      </p:nvGrpSpPr>
      <p:grpSpPr>
        <a:xfrm>
          <a:off x="0" y="0"/>
          <a:ext cx="0" cy="0"/>
          <a:chOff x="0" y="0"/>
          <a:chExt cx="0" cy="0"/>
        </a:xfrm>
      </p:grpSpPr>
      <p:pic>
        <p:nvPicPr>
          <p:cNvPr id="98" name="Google Shape;98;p1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99" name="Google Shape;99;p1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00" name="Google Shape;100;p1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01" name="Google Shape;101;p1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5</a:t>
            </a:r>
            <a:endParaRPr sz="1800">
              <a:solidFill>
                <a:schemeClr val="dk1"/>
              </a:solidFill>
              <a:latin typeface="Halant"/>
              <a:ea typeface="Halant"/>
              <a:cs typeface="Halant"/>
              <a:sym typeface="Halant"/>
            </a:endParaRPr>
          </a:p>
        </p:txBody>
      </p:sp>
      <p:sp>
        <p:nvSpPr>
          <p:cNvPr id="102" name="Google Shape;102;p17"/>
          <p:cNvSpPr/>
          <p:nvPr/>
        </p:nvSpPr>
        <p:spPr>
          <a:xfrm>
            <a:off x="431550" y="724150"/>
            <a:ext cx="6452100" cy="22596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The whole enterprise of this nation, which is not an upward, but a westward one, toward Oregon, California, etc., is totally devoid of interest to me, whether performed on foot, or by a Pacific railroad.... It is perfectly heathenish,-a filibustering toward heaven by the great western route. No; they may go their way to their manifest destiny, which I trust is not mine.... I would rather be a captive knight, and let them all pass by, than be free only to go whither they are bound. What aims more lofty have they than the prairie dogs?</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03" name="Google Shape;103;p17"/>
          <p:cNvSpPr txBox="1"/>
          <p:nvPr/>
        </p:nvSpPr>
        <p:spPr>
          <a:xfrm>
            <a:off x="2558300" y="3605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Henry David Thoreau, American essayist, poet, philosopher, and naturalist, “Letter to Harrison Blake,” February 17, 1853.</a:t>
            </a:r>
            <a:endParaRPr sz="1200">
              <a:latin typeface="Inter"/>
              <a:ea typeface="Inter"/>
              <a:cs typeface="Inter"/>
              <a:sym typeface="Inter"/>
            </a:endParaRPr>
          </a:p>
        </p:txBody>
      </p:sp>
      <p:sp>
        <p:nvSpPr>
          <p:cNvPr id="104" name="Google Shape;104;p17"/>
          <p:cNvSpPr txBox="1"/>
          <p:nvPr/>
        </p:nvSpPr>
        <p:spPr>
          <a:xfrm>
            <a:off x="441450" y="46045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pic>
        <p:nvPicPr>
          <p:cNvPr id="109" name="Google Shape;109;p18"/>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0" name="Google Shape;110;p1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11" name="Google Shape;111;p1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12" name="Google Shape;112;p1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6</a:t>
            </a:r>
            <a:endParaRPr sz="1800">
              <a:solidFill>
                <a:schemeClr val="dk1"/>
              </a:solidFill>
              <a:latin typeface="Halant"/>
              <a:ea typeface="Halant"/>
              <a:cs typeface="Halant"/>
              <a:sym typeface="Halant"/>
            </a:endParaRPr>
          </a:p>
        </p:txBody>
      </p:sp>
      <p:sp>
        <p:nvSpPr>
          <p:cNvPr id="113" name="Google Shape;113;p18"/>
          <p:cNvSpPr/>
          <p:nvPr/>
        </p:nvSpPr>
        <p:spPr>
          <a:xfrm>
            <a:off x="431550" y="724150"/>
            <a:ext cx="6452100" cy="13701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It is America's right to stretch from sea to shining sea. Not only do we have a responsibility to our citizens to gain valuable natural resources we also have a responsibility to civilize this beautiful land.</a:t>
            </a:r>
            <a:endParaRPr b="1" sz="1800">
              <a:solidFill>
                <a:srgbClr val="000000"/>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14" name="Google Shape;114;p18"/>
          <p:cNvSpPr txBox="1"/>
          <p:nvPr/>
        </p:nvSpPr>
        <p:spPr>
          <a:xfrm>
            <a:off x="2558300" y="2462350"/>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Author unknown, speculated to be Thomas Jefferson (1743-1826).</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15" name="Google Shape;115;p18"/>
          <p:cNvSpPr txBox="1"/>
          <p:nvPr/>
        </p:nvSpPr>
        <p:spPr>
          <a:xfrm>
            <a:off x="441450" y="33091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1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21" name="Google Shape;121;p1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2" name="Google Shape;122;p1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23" name="Google Shape;123;p19"/>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7</a:t>
            </a:r>
            <a:endParaRPr sz="1800">
              <a:solidFill>
                <a:schemeClr val="dk1"/>
              </a:solidFill>
              <a:latin typeface="Halant"/>
              <a:ea typeface="Halant"/>
              <a:cs typeface="Halant"/>
              <a:sym typeface="Halant"/>
            </a:endParaRPr>
          </a:p>
        </p:txBody>
      </p:sp>
      <p:sp>
        <p:nvSpPr>
          <p:cNvPr id="124" name="Google Shape;124;p19"/>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t>
            </a:r>
            <a:r>
              <a:rPr lang="en" sz="1200">
                <a:solidFill>
                  <a:schemeClr val="dk1"/>
                </a:solidFill>
                <a:latin typeface="Inter"/>
                <a:ea typeface="Inter"/>
                <a:cs typeface="Inter"/>
                <a:sym typeface="Inter"/>
              </a:rPr>
              <a:t>American</a:t>
            </a:r>
            <a:r>
              <a:rPr lang="en" sz="1200">
                <a:solidFill>
                  <a:schemeClr val="dk1"/>
                </a:solidFill>
                <a:latin typeface="Inter"/>
                <a:ea typeface="Inter"/>
                <a:cs typeface="Inter"/>
                <a:sym typeface="Inter"/>
              </a:rPr>
              <a:t>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25" name="Google Shape;125;p19"/>
          <p:cNvSpPr/>
          <p:nvPr/>
        </p:nvSpPr>
        <p:spPr>
          <a:xfrm>
            <a:off x="359100" y="724150"/>
            <a:ext cx="5329500" cy="4721700"/>
          </a:xfrm>
          <a:prstGeom prst="wedgeRectCallout">
            <a:avLst>
              <a:gd fmla="val 62667" name="adj1"/>
              <a:gd fmla="val -7137" name="adj2"/>
            </a:avLst>
          </a:prstGeom>
          <a:solidFill>
            <a:schemeClr val="accent5"/>
          </a:solidFill>
          <a:ln cap="flat" cmpd="sng" w="9525">
            <a:solidFill>
              <a:srgbClr val="595959"/>
            </a:solidFill>
            <a:prstDash val="solid"/>
            <a:round/>
            <a:headEnd len="sm" w="sm" type="none"/>
            <a:tailEnd len="sm" w="sm" type="none"/>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Come my tan-faced children,</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Follow well in order, get your weapons ready,</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Have you your pistols? have you your sharp-edged axes?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190500" marR="0" rtl="0" algn="l">
              <a:lnSpc>
                <a:spcPct val="100000"/>
              </a:lnSpc>
              <a:spcBef>
                <a:spcPts val="0"/>
              </a:spcBef>
              <a:spcAft>
                <a:spcPts val="0"/>
              </a:spcAft>
              <a:buNone/>
            </a:pPr>
            <a:r>
              <a:rPr b="1" lang="en" sz="1200">
                <a:solidFill>
                  <a:schemeClr val="dk1"/>
                </a:solidFill>
                <a:latin typeface="Inter"/>
                <a:ea typeface="Inter"/>
                <a:cs typeface="Inter"/>
                <a:sym typeface="Inter"/>
              </a:rPr>
              <a:t>    </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For we cannot tarry here,</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must march my darlings, we must bear the brunt of danger,</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youthful sinewy races, all the rest on us depend,</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detachments steady throwing,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Down the edges, through the passes, up the mountains steep,</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Conquering, holding, daring, venturing as we go the unknown ways,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primeval forests felling,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rivers stemming, vexing we and piercing deep the mines within,</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We the surface broad surveying, we the virgin soil upheaving,</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a:p>
            <a:pPr indent="0" lvl="0" marL="0" marR="0" rtl="0" algn="l">
              <a:lnSpc>
                <a:spcPct val="100000"/>
              </a:lnSpc>
              <a:spcBef>
                <a:spcPts val="0"/>
              </a:spcBef>
              <a:spcAft>
                <a:spcPts val="0"/>
              </a:spcAft>
              <a:buNone/>
            </a:pPr>
            <a:r>
              <a:rPr b="1" lang="en" sz="1200">
                <a:solidFill>
                  <a:schemeClr val="dk1"/>
                </a:solidFill>
                <a:latin typeface="Inter"/>
                <a:ea typeface="Inter"/>
                <a:cs typeface="Inter"/>
                <a:sym typeface="Inter"/>
              </a:rPr>
              <a:t>…</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resistless restless race!</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belov'd race in all! O my breast aches with tender love for all!</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O I mourn and yet exult, I am rapt with love for all,</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Pioneers! O pioneers!</a:t>
            </a:r>
            <a:endParaRPr b="1" sz="1200">
              <a:solidFill>
                <a:schemeClr val="dk1"/>
              </a:solidFill>
              <a:latin typeface="Inter"/>
              <a:ea typeface="Inter"/>
              <a:cs typeface="Inter"/>
              <a:sym typeface="Inter"/>
            </a:endParaRPr>
          </a:p>
        </p:txBody>
      </p:sp>
      <p:sp>
        <p:nvSpPr>
          <p:cNvPr id="126" name="Google Shape;126;p19"/>
          <p:cNvSpPr txBox="1"/>
          <p:nvPr/>
        </p:nvSpPr>
        <p:spPr>
          <a:xfrm>
            <a:off x="5688600" y="2881775"/>
            <a:ext cx="12513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Walt Whitman, American poet, </a:t>
            </a:r>
            <a:r>
              <a:rPr lang="en" sz="1200">
                <a:solidFill>
                  <a:schemeClr val="dk1"/>
                </a:solidFill>
                <a:latin typeface="Inter"/>
                <a:ea typeface="Inter"/>
                <a:cs typeface="Inter"/>
                <a:sym typeface="Inter"/>
              </a:rPr>
              <a:t>essayist</a:t>
            </a:r>
            <a:r>
              <a:rPr lang="en" sz="1200">
                <a:solidFill>
                  <a:schemeClr val="dk1"/>
                </a:solidFill>
                <a:latin typeface="Inter"/>
                <a:ea typeface="Inter"/>
                <a:cs typeface="Inter"/>
                <a:sym typeface="Inter"/>
              </a:rPr>
              <a:t>, and journalist, “Pioneers! O Pioneers!” 1865.</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0"/>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32" name="Google Shape;132;p20"/>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33" name="Google Shape;133;p20"/>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34" name="Google Shape;134;p2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8</a:t>
            </a:r>
            <a:endParaRPr sz="1800">
              <a:solidFill>
                <a:schemeClr val="dk1"/>
              </a:solidFill>
              <a:latin typeface="Halant"/>
              <a:ea typeface="Halant"/>
              <a:cs typeface="Halant"/>
              <a:sym typeface="Halant"/>
            </a:endParaRPr>
          </a:p>
        </p:txBody>
      </p:sp>
      <p:sp>
        <p:nvSpPr>
          <p:cNvPr id="135" name="Google Shape;135;p20"/>
          <p:cNvSpPr/>
          <p:nvPr/>
        </p:nvSpPr>
        <p:spPr>
          <a:xfrm>
            <a:off x="431550" y="724150"/>
            <a:ext cx="6452100" cy="3619500"/>
          </a:xfrm>
          <a:prstGeom prst="wedgeRectCallout">
            <a:avLst>
              <a:gd fmla="val -12976" name="adj1"/>
              <a:gd fmla="val 62039"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He [the Young American] owns a large part of the world, by right of possessing it; and all the rest by right of wanting it, and intending to have it…Young America had “a pleasing hope — a fond desire — a longing after” territory. He has a great passion — a perfect rage — for the “new”; particularly new men for office, and the new earth mentioned in the revelations, in which, being no more sea, there must be about three times as much land as in the present. He is a great friend of humanity; and his desire for land is not selfish, but merely an impulse to extend the area of freedom. He is very anxious to fight for the liberation of enslaved nations and colonies, provided, always, they have land, and have not any liking for his interference. As to those who have no land, and would be glad of help from any quarter, he considers they can afford to wait a few hundred years longer. In knowledge he is particularly rich. He knows all that can possibly be known; inclines to believe in spiritual trappings, and is the unquestioned inventor of “Manifest Destiny.”</a:t>
            </a:r>
            <a:endParaRPr b="1">
              <a:solidFill>
                <a:schemeClr val="dk1"/>
              </a:solidFill>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36" name="Google Shape;136;p20"/>
          <p:cNvSpPr txBox="1"/>
          <p:nvPr/>
        </p:nvSpPr>
        <p:spPr>
          <a:xfrm>
            <a:off x="2811550" y="4742288"/>
            <a:ext cx="42045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Source: Abraham Lincoln, future President, “Second Lecture on Discoveries and Inventions,” February 11, 1859.</a:t>
            </a:r>
            <a:endParaRPr>
              <a:solidFill>
                <a:schemeClr val="dk1"/>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t/>
            </a:r>
            <a:endParaRPr sz="1200">
              <a:latin typeface="Inter"/>
              <a:ea typeface="Inter"/>
              <a:cs typeface="Inter"/>
              <a:sym typeface="Inter"/>
            </a:endParaRPr>
          </a:p>
        </p:txBody>
      </p:sp>
      <p:sp>
        <p:nvSpPr>
          <p:cNvPr id="137" name="Google Shape;137;p20"/>
          <p:cNvSpPr txBox="1"/>
          <p:nvPr/>
        </p:nvSpPr>
        <p:spPr>
          <a:xfrm>
            <a:off x="441450" y="5518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1"/>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3" name="Google Shape;143;p2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4" name="Google Shape;144;p2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145" name="Google Shape;145;p21"/>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Classroom Mingle Source 1 (Exemplar)</a:t>
            </a:r>
            <a:endParaRPr sz="1800">
              <a:solidFill>
                <a:schemeClr val="dk1"/>
              </a:solidFill>
              <a:latin typeface="Halant"/>
              <a:ea typeface="Halant"/>
              <a:cs typeface="Halant"/>
              <a:sym typeface="Halant"/>
            </a:endParaRPr>
          </a:p>
        </p:txBody>
      </p:sp>
      <p:sp>
        <p:nvSpPr>
          <p:cNvPr id="146" name="Google Shape;146;p21"/>
          <p:cNvSpPr/>
          <p:nvPr/>
        </p:nvSpPr>
        <p:spPr>
          <a:xfrm>
            <a:off x="431550" y="724150"/>
            <a:ext cx="6452100" cy="1907100"/>
          </a:xfrm>
          <a:prstGeom prst="wedgeRectCallout">
            <a:avLst>
              <a:gd fmla="val -15743" name="adj1"/>
              <a:gd fmla="val 72426" name="adj2"/>
            </a:avLst>
          </a:prstGeom>
          <a:solidFill>
            <a:schemeClr val="accent5"/>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latin typeface="Inter"/>
                <a:ea typeface="Inter"/>
                <a:cs typeface="Inter"/>
                <a:sym typeface="Inter"/>
              </a:rPr>
              <a:t>“</a:t>
            </a:r>
            <a:r>
              <a:rPr b="1" lang="en">
                <a:solidFill>
                  <a:srgbClr val="222222"/>
                </a:solidFill>
                <a:latin typeface="Inter"/>
                <a:ea typeface="Inter"/>
                <a:cs typeface="Inter"/>
                <a:sym typeface="Inter"/>
              </a:rPr>
              <a:t>The whole Continent of North-America appears to me destined by Divine Providence to be people by one </a:t>
            </a:r>
            <a:r>
              <a:rPr b="1" i="1" lang="en">
                <a:solidFill>
                  <a:srgbClr val="222222"/>
                </a:solidFill>
                <a:latin typeface="Inter"/>
                <a:ea typeface="Inter"/>
                <a:cs typeface="Inter"/>
                <a:sym typeface="Inter"/>
              </a:rPr>
              <a:t>Nation</a:t>
            </a:r>
            <a:r>
              <a:rPr b="1" lang="en">
                <a:solidFill>
                  <a:srgbClr val="222222"/>
                </a:solidFill>
                <a:latin typeface="Inter"/>
                <a:ea typeface="Inter"/>
                <a:cs typeface="Inter"/>
                <a:sym typeface="Inter"/>
              </a:rPr>
              <a:t>—speaking one language—professing one general System of religious and political principles and accustomed to one general tenor of social usages and customs…”</a:t>
            </a:r>
            <a:endParaRPr b="1">
              <a:latin typeface="Inter"/>
              <a:ea typeface="Inter"/>
              <a:cs typeface="Inter"/>
              <a:sym typeface="Inter"/>
            </a:endParaRPr>
          </a:p>
          <a:p>
            <a:pPr indent="0" lvl="0" marL="0" rtl="0" algn="ctr">
              <a:spcBef>
                <a:spcPts val="0"/>
              </a:spcBef>
              <a:spcAft>
                <a:spcPts val="0"/>
              </a:spcAft>
              <a:buNone/>
            </a:pPr>
            <a:r>
              <a:t/>
            </a:r>
            <a:endParaRPr b="1" sz="1000">
              <a:solidFill>
                <a:srgbClr val="000000"/>
              </a:solidFill>
              <a:latin typeface="Inter"/>
              <a:ea typeface="Inter"/>
              <a:cs typeface="Inter"/>
              <a:sym typeface="Inter"/>
            </a:endParaRPr>
          </a:p>
        </p:txBody>
      </p:sp>
      <p:sp>
        <p:nvSpPr>
          <p:cNvPr id="147" name="Google Shape;147;p21"/>
          <p:cNvSpPr txBox="1"/>
          <p:nvPr/>
        </p:nvSpPr>
        <p:spPr>
          <a:xfrm>
            <a:off x="2568425" y="3104225"/>
            <a:ext cx="4112700" cy="53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200">
                <a:solidFill>
                  <a:srgbClr val="222222"/>
                </a:solidFill>
                <a:latin typeface="Inter"/>
                <a:ea typeface="Inter"/>
                <a:cs typeface="Inter"/>
                <a:sym typeface="Inter"/>
              </a:rPr>
              <a:t>Source: John Quincy Adams, future President, “Letter to John Adams,” August 31, 1811.</a:t>
            </a:r>
            <a:endParaRPr sz="1200">
              <a:solidFill>
                <a:srgbClr val="000000"/>
              </a:solidFill>
              <a:latin typeface="Inter"/>
              <a:ea typeface="Inter"/>
              <a:cs typeface="Inter"/>
              <a:sym typeface="Inter"/>
            </a:endParaRPr>
          </a:p>
        </p:txBody>
      </p:sp>
      <p:sp>
        <p:nvSpPr>
          <p:cNvPr id="148" name="Google Shape;148;p21"/>
          <p:cNvSpPr txBox="1"/>
          <p:nvPr/>
        </p:nvSpPr>
        <p:spPr>
          <a:xfrm>
            <a:off x="441450" y="3994925"/>
            <a:ext cx="6432300" cy="32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Questions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Which causes of expansion are mentioned or implied? (Circle all that apply)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457200" lvl="0" marL="914400" rtl="0" algn="l">
              <a:spcBef>
                <a:spcPts val="0"/>
              </a:spcBef>
              <a:spcAft>
                <a:spcPts val="0"/>
              </a:spcAft>
              <a:buNone/>
            </a:pPr>
            <a:r>
              <a:rPr lang="en" sz="1200">
                <a:solidFill>
                  <a:schemeClr val="dk1"/>
                </a:solidFill>
                <a:latin typeface="Inter"/>
                <a:ea typeface="Inter"/>
                <a:cs typeface="Inter"/>
                <a:sym typeface="Inter"/>
              </a:rPr>
              <a:t>Economic		Political		Social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the quote support the causes you selected? Use evidence from the text to to explain your thinking.</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 says that one country should cover all of North America and share the same language and beliefs. That shows a political goal and a social belief in being the same.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this quote reveal about American attitudes towards westward expansion?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 Americans believed it was their job to make everyone the same and take over the land.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Say-it-in-Six:</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One people, one land, one destiny.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49" name="Google Shape;149;p21"/>
          <p:cNvSpPr/>
          <p:nvPr/>
        </p:nvSpPr>
        <p:spPr>
          <a:xfrm>
            <a:off x="3083800" y="4552550"/>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0" name="Google Shape;150;p21"/>
          <p:cNvSpPr/>
          <p:nvPr/>
        </p:nvSpPr>
        <p:spPr>
          <a:xfrm>
            <a:off x="4371100" y="4552563"/>
            <a:ext cx="972900" cy="405900"/>
          </a:xfrm>
          <a:prstGeom prst="ellipse">
            <a:avLst/>
          </a:prstGeom>
          <a:noFill/>
          <a:ln cap="flat" cmpd="sng" w="1905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